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01018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81302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99190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13871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B6A3C-B7CE-4AFE-A6BD-0F800A1FF87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65803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5015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B6A3C-B7CE-4AFE-A6BD-0F800A1FF87D}"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24765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B6A3C-B7CE-4AFE-A6BD-0F800A1FF87D}"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60329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B6A3C-B7CE-4AFE-A6BD-0F800A1FF87D}"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7732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01023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354912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B6A3C-B7CE-4AFE-A6BD-0F800A1FF87D}"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4066-7C7D-414C-849F-18F02E92883D}" type="slidenum">
              <a:rPr lang="en-US" smtClean="0"/>
              <a:t>‹#›</a:t>
            </a:fld>
            <a:endParaRPr lang="en-US"/>
          </a:p>
        </p:txBody>
      </p:sp>
    </p:spTree>
    <p:extLst>
      <p:ext uri="{BB962C8B-B14F-4D97-AF65-F5344CB8AC3E}">
        <p14:creationId xmlns:p14="http://schemas.microsoft.com/office/powerpoint/2010/main" val="427324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18" y="692726"/>
            <a:ext cx="9351818" cy="3422073"/>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100944"/>
            <a:ext cx="9144000" cy="1156855"/>
          </a:xfrm>
        </p:spPr>
        <p:txBody>
          <a:bodyPr/>
          <a:lstStyle/>
          <a:p>
            <a:endParaRPr lang="en-US" b="1" dirty="0" smtClean="0"/>
          </a:p>
          <a:p>
            <a:r>
              <a:rPr lang="en-US" sz="4400" b="1" dirty="0" smtClean="0"/>
              <a:t>Dr</a:t>
            </a:r>
            <a:r>
              <a:rPr lang="en-US" sz="4400" b="1" dirty="0"/>
              <a:t>. Sara Bukhari</a:t>
            </a:r>
          </a:p>
          <a:p>
            <a:endParaRPr lang="en-US" dirty="0"/>
          </a:p>
        </p:txBody>
      </p:sp>
    </p:spTree>
    <p:extLst>
      <p:ext uri="{BB962C8B-B14F-4D97-AF65-F5344CB8AC3E}">
        <p14:creationId xmlns:p14="http://schemas.microsoft.com/office/powerpoint/2010/main" val="194582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191491"/>
            <a:ext cx="10072255" cy="2708434"/>
          </a:xfrm>
          <a:prstGeom prst="rect">
            <a:avLst/>
          </a:prstGeom>
        </p:spPr>
        <p:txBody>
          <a:bodyPr wrap="square">
            <a:spAutoFit/>
          </a:bodyPr>
          <a:lstStyle/>
          <a:p>
            <a:pPr algn="ctr"/>
            <a:r>
              <a:rPr lang="ur-PK" sz="17000" dirty="0"/>
              <a:t>شعر آزاد</a:t>
            </a:r>
            <a:endParaRPr lang="en-US" sz="17000" dirty="0"/>
          </a:p>
        </p:txBody>
      </p:sp>
    </p:spTree>
    <p:extLst>
      <p:ext uri="{BB962C8B-B14F-4D97-AF65-F5344CB8AC3E}">
        <p14:creationId xmlns:p14="http://schemas.microsoft.com/office/powerpoint/2010/main" val="351418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9926"/>
            <a:ext cx="11388436" cy="2554545"/>
          </a:xfrm>
          <a:prstGeom prst="rect">
            <a:avLst/>
          </a:prstGeom>
        </p:spPr>
        <p:txBody>
          <a:bodyPr wrap="square">
            <a:spAutoFit/>
          </a:bodyPr>
          <a:lstStyle/>
          <a:p>
            <a:pPr algn="r"/>
            <a:r>
              <a:rPr lang="ar-SA" sz="4000" dirty="0"/>
              <a:t>قالب شعر نیمایی یا آزاد توسط نیما یوشیج ایجاد شد. این سبک شعر، تفاوت‌های اساسی با شعر کلاسیک در قالب، ساختار و محتوا دارد. اخوان ثالث، منوچهر آتشی، نادرپور، شفیعی کدکنی و ... از شاعران شعر نیمایی هستند</a:t>
            </a:r>
            <a:endParaRPr lang="en-US" sz="4000" dirty="0"/>
          </a:p>
        </p:txBody>
      </p:sp>
    </p:spTree>
    <p:extLst>
      <p:ext uri="{BB962C8B-B14F-4D97-AF65-F5344CB8AC3E}">
        <p14:creationId xmlns:p14="http://schemas.microsoft.com/office/powerpoint/2010/main" val="370017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3" y="651164"/>
            <a:ext cx="11222182" cy="5016758"/>
          </a:xfrm>
          <a:prstGeom prst="rect">
            <a:avLst/>
          </a:prstGeom>
        </p:spPr>
        <p:txBody>
          <a:bodyPr wrap="square">
            <a:spAutoFit/>
          </a:bodyPr>
          <a:lstStyle/>
          <a:p>
            <a:pPr algn="r"/>
            <a:r>
              <a:rPr lang="ar-SA" sz="3200" dirty="0"/>
              <a:t>شعر آزاد به لحاظ محتوا و جریان‌های اصلی ادبی حاکم بر آن کاملاً با شعر کلاسیک فارسی متفاوت است و به لحاظ فرم و تکنیک ممکن است همانند شعر کلاسیک موزون باشد یا نباشد یا وزن آن عروضی کامل باشد یا ناقص، استفاده از قافیه در شعر  آزاد است. معمولاً شعر نو فارسی را به دو دسته اصلی تقسیم می‌کنند: شعر نیمایی و شعر سپید. شعر (فارسی) از روز آغازین خود و با توجه به چامه‌های در دست از چند هزار سال پیش تا کنون دارندهٔ قافیه و وزن عروضی بوده است و این شیوه‌ها نو می‌باشند. این نگاه نو در جنبش جدیدهای بخارا نیز وجود داشته. پنج سال پیش از افسانه نیما استاد صدرالدین عینی مارش حریت را سروده که بر وزن افسانه </a:t>
            </a:r>
            <a:r>
              <a:rPr lang="ar-SA" sz="3200" dirty="0" smtClean="0"/>
              <a:t>است</a:t>
            </a:r>
            <a:r>
              <a:rPr lang="en-US" sz="3200" dirty="0" smtClean="0"/>
              <a:t> </a:t>
            </a:r>
          </a:p>
          <a:p>
            <a:pPr algn="r"/>
            <a:r>
              <a:rPr lang="ar-SA" sz="3200" dirty="0" smtClean="0"/>
              <a:t>اصطلاح </a:t>
            </a:r>
            <a:r>
              <a:rPr lang="ar-SA" sz="3200" dirty="0"/>
              <a:t>“شعر نو</a:t>
            </a:r>
            <a:endParaRPr lang="en-US" sz="3200" dirty="0"/>
          </a:p>
        </p:txBody>
      </p:sp>
    </p:spTree>
    <p:extLst>
      <p:ext uri="{BB962C8B-B14F-4D97-AF65-F5344CB8AC3E}">
        <p14:creationId xmlns:p14="http://schemas.microsoft.com/office/powerpoint/2010/main" val="396622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184</Words>
  <Application>Microsoft Office PowerPoint</Application>
  <PresentationFormat>Custom</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History of Persian Language &amp; Development of Persian Poetry Semester: 2nd M.s Course Code: Per-509 Credit Hours: 3</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10</cp:revision>
  <dcterms:created xsi:type="dcterms:W3CDTF">2020-05-18T13:21:56Z</dcterms:created>
  <dcterms:modified xsi:type="dcterms:W3CDTF">2020-05-18T19:28:54Z</dcterms:modified>
</cp:coreProperties>
</file>